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</p:sldMasterIdLst>
  <p:notesMasterIdLst>
    <p:notesMasterId r:id="rId19"/>
  </p:notesMasterIdLst>
  <p:handoutMasterIdLst>
    <p:handoutMasterId r:id="rId20"/>
  </p:handoutMasterIdLst>
  <p:sldIdLst>
    <p:sldId id="298" r:id="rId4"/>
    <p:sldId id="293" r:id="rId5"/>
    <p:sldId id="299" r:id="rId6"/>
    <p:sldId id="300" r:id="rId7"/>
    <p:sldId id="310" r:id="rId8"/>
    <p:sldId id="301" r:id="rId9"/>
    <p:sldId id="302" r:id="rId10"/>
    <p:sldId id="303" r:id="rId11"/>
    <p:sldId id="306" r:id="rId12"/>
    <p:sldId id="307" r:id="rId13"/>
    <p:sldId id="313" r:id="rId14"/>
    <p:sldId id="311" r:id="rId15"/>
    <p:sldId id="308" r:id="rId16"/>
    <p:sldId id="309" r:id="rId17"/>
    <p:sldId id="296" r:id="rId18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5" autoAdjust="0"/>
    <p:restoredTop sz="94574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01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=""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0C787AE-A2C6-4A28-BCC7-4D89EB21DEE5}" type="datetime1">
              <a:rPr lang="es-ES" smtClean="0"/>
              <a:pPr rtl="0"/>
              <a:t>08/09/2020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s-ES" smtClean="0"/>
              <a:pPr rtl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DA65D4-3BBC-4853-83D3-F449A9B7FDA5}" type="datetime1">
              <a:rPr lang="es-ES" noProof="0" smtClean="0"/>
              <a:pPr rtl="0"/>
              <a:t>08/09/2020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smtClean="0"/>
              <a:pPr rtl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0701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13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236167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14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302123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15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413913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2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3050067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3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333466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4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4214187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6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368811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7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194239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8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7017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9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432347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es-ES" noProof="0" smtClean="0"/>
              <a:pPr rtl="0"/>
              <a:t>10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356100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l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Marcador de posición de imagen 40">
            <a:extLst>
              <a:ext uri="{FF2B5EF4-FFF2-40B4-BE49-F238E27FC236}">
                <a16:creationId xmlns=""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 aquí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lnSpc>
                <a:spcPct val="70000"/>
              </a:lnSpc>
              <a:defRPr lang="en-ZA" sz="3800" b="1" spc="-300" dirty="0"/>
            </a:lvl1pPr>
          </a:lstStyle>
          <a:p>
            <a:pPr lvl="0" algn="r" rtl="0"/>
            <a:r>
              <a:rPr lang="es-ES" noProof="0" dirty="0"/>
              <a:t>Haga clic para editar el título de la presentación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=""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texto 4">
            <a:extLst>
              <a:ext uri="{FF2B5EF4-FFF2-40B4-BE49-F238E27FC236}">
                <a16:creationId xmlns=""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8915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=""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1" name="Marcador de texto 5">
            <a:extLst>
              <a:ext uri="{FF2B5EF4-FFF2-40B4-BE49-F238E27FC236}">
                <a16:creationId xmlns=""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=""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3" name="Marcador de texto 5">
            <a:extLst>
              <a:ext uri="{FF2B5EF4-FFF2-40B4-BE49-F238E27FC236}">
                <a16:creationId xmlns=""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5" name="Marcador de texto 6">
            <a:extLst>
              <a:ext uri="{FF2B5EF4-FFF2-40B4-BE49-F238E27FC236}">
                <a16:creationId xmlns=""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7" name="Marcador de texto 7">
            <a:extLst>
              <a:ext uri="{FF2B5EF4-FFF2-40B4-BE49-F238E27FC236}">
                <a16:creationId xmlns=""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5" name="Subtítulo 2">
            <a:extLst>
              <a:ext uri="{FF2B5EF4-FFF2-40B4-BE49-F238E27FC236}">
                <a16:creationId xmlns=""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="" xmlns:a16="http://schemas.microsoft.com/office/drawing/2014/main" id="{853CF994-8B2C-443F-B695-7378DD360DAA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505855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=""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=""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4" name="Título 3">
            <a:extLst>
              <a:ext uri="{FF2B5EF4-FFF2-40B4-BE49-F238E27FC236}">
                <a16:creationId xmlns=""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139767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tografí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Escriba la leyenda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98778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ivisoria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Marcador de posición de imagen 40">
            <a:extLst>
              <a:ext uri="{FF2B5EF4-FFF2-40B4-BE49-F238E27FC236}">
                <a16:creationId xmlns=""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</a:t>
            </a:r>
            <a:br>
              <a:rPr lang="es-ES" noProof="0"/>
            </a:br>
            <a:r>
              <a:rPr lang="es-ES" noProof="0"/>
              <a:t>su foto aquí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lnSpc>
                <a:spcPct val="90000"/>
              </a:lnSpc>
              <a:defRPr lang="en-ZA" sz="3800" b="1" spc="-300" dirty="0"/>
            </a:lvl1pPr>
          </a:lstStyle>
          <a:p>
            <a:pPr lvl="0" algn="r" rtl="0"/>
            <a:r>
              <a:rPr lang="es-ES" noProof="0" dirty="0"/>
              <a:t>Haga clic para editar la línea divisoria de sección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=""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4371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ivisoria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Marcador de posición de imagen 40">
            <a:extLst>
              <a:ext uri="{FF2B5EF4-FFF2-40B4-BE49-F238E27FC236}">
                <a16:creationId xmlns=""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</a:t>
            </a:r>
            <a:br>
              <a:rPr lang="es-ES" noProof="0"/>
            </a:br>
            <a:r>
              <a:rPr lang="es-ES" noProof="0"/>
              <a:t>su foto aquí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 rtlCol="0"/>
          <a:lstStyle>
            <a:lvl1pPr>
              <a:lnSpc>
                <a:spcPct val="80000"/>
              </a:lnSpc>
              <a:defRPr sz="38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s-ES" noProof="0" dirty="0"/>
              <a:t>Haga clic para editar la línea divisoria de sección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=""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 rtlCol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s-ES" noProof="0"/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28285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la imagen del tex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 rtlCol="0"/>
          <a:lstStyle>
            <a:lvl1pPr algn="r">
              <a:lnSpc>
                <a:spcPct val="70000"/>
              </a:lnSpc>
              <a:defRPr sz="38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 dirty="0"/>
              <a:t>Edite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=""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2668686"/>
            <a:ext cx="5472000" cy="2999426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la imagen del tex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rtlCol="0"/>
          <a:lstStyle>
            <a:lvl1pPr algn="l">
              <a:lnSpc>
                <a:spcPct val="80000"/>
              </a:lnSpc>
              <a:defRPr sz="38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 dirty="0"/>
              <a:t>Haga clic para editar el título de la página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=""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8000" y="3763648"/>
            <a:ext cx="5472000" cy="242835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38438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=""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mparación izquierdo 1">
            <a:extLst>
              <a:ext uri="{FF2B5EF4-FFF2-40B4-BE49-F238E27FC236}">
                <a16:creationId xmlns=""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=""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2" name="Marcador de comparación izquierdo 2">
            <a:extLst>
              <a:ext uri="{FF2B5EF4-FFF2-40B4-BE49-F238E27FC236}">
                <a16:creationId xmlns=""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8" name="Marcador de posición de texto 4">
            <a:extLst>
              <a:ext uri="{FF2B5EF4-FFF2-40B4-BE49-F238E27FC236}">
                <a16:creationId xmlns=""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grafí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=""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rtlCol="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Escriba la leyenda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=""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Marcador de posición de imagen 40">
            <a:extLst>
              <a:ext uri="{FF2B5EF4-FFF2-40B4-BE49-F238E27FC236}">
                <a16:creationId xmlns=""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su foto aquí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4400" b="1" spc="-300" dirty="0"/>
            </a:lvl1pPr>
          </a:lstStyle>
          <a:p>
            <a:pPr lvl="0" algn="r" rtl="0"/>
            <a:r>
              <a:rPr lang="es-ES" noProof="0"/>
              <a:t>Gracias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=""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 dirty="0"/>
              <a:t>Nombre completo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=""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Número de teléfono</a:t>
            </a:r>
          </a:p>
        </p:txBody>
      </p:sp>
      <p:sp>
        <p:nvSpPr>
          <p:cNvPr id="11" name="Marcador de texto 7">
            <a:extLst>
              <a:ext uri="{FF2B5EF4-FFF2-40B4-BE49-F238E27FC236}">
                <a16:creationId xmlns=""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Identificador de red social o correo electrónico</a:t>
            </a:r>
          </a:p>
        </p:txBody>
      </p:sp>
      <p:sp>
        <p:nvSpPr>
          <p:cNvPr id="12" name="Marcador de texto 8">
            <a:extLst>
              <a:ext uri="{FF2B5EF4-FFF2-40B4-BE49-F238E27FC236}">
                <a16:creationId xmlns=""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rtlCol="0" anchor="ctr"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Sitio web de la empresa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13" name="Rectángulo 12">
            <a:extLst>
              <a:ext uri="{FF2B5EF4-FFF2-40B4-BE49-F238E27FC236}">
                <a16:creationId xmlns=""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204966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=""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=""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xmlns="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3EB0D177-9AA4-42F4-9CD7-CD206217CA6D}"/>
              </a:ext>
            </a:extLst>
          </p:cNvPr>
          <p:cNvSpPr/>
          <p:nvPr userDrawn="1"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8" name="Rectángulo 27">
            <a:extLst>
              <a:ext uri="{FF2B5EF4-FFF2-40B4-BE49-F238E27FC236}">
                <a16:creationId xmlns="" xmlns:a16="http://schemas.microsoft.com/office/drawing/2014/main" id="{C825DB53-D610-4A40-AFDC-EBC47DB613CE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31" name="Forma libre: Forma 30">
            <a:extLst>
              <a:ext uri="{FF2B5EF4-FFF2-40B4-BE49-F238E27FC236}">
                <a16:creationId xmlns="" xmlns:a16="http://schemas.microsoft.com/office/drawing/2014/main" id="{C2B9A6A4-83D0-40B1-8B15-964C84BF0705}"/>
              </a:ext>
            </a:extLst>
          </p:cNvPr>
          <p:cNvSpPr/>
          <p:nvPr userDrawn="1"/>
        </p:nvSpPr>
        <p:spPr>
          <a:xfrm>
            <a:off x="0" y="6371351"/>
            <a:ext cx="9780102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es-ES" noProof="0"/>
              <a:t>Haga clic para editar el título de la página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Agregue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19B51A1E-902D-48AF-9020-955120F399B6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4" name="Cuadro de texto 3">
            <a:extLst>
              <a:ext uri="{FF2B5EF4-FFF2-40B4-BE49-F238E27FC236}">
                <a16:creationId xmlns=""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10243100" y="6422491"/>
            <a:ext cx="1053900" cy="380860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r" rtl="0">
              <a:lnSpc>
                <a:spcPts val="1000"/>
              </a:lnSpc>
            </a:pPr>
            <a:r>
              <a:rPr lang="es-ES" sz="2500" b="1" i="0" spc="-100" noProof="0" dirty="0">
                <a:solidFill>
                  <a:schemeClr val="accent1"/>
                </a:solidFill>
                <a:latin typeface="+mj-lt"/>
              </a:rPr>
              <a:t>TREY</a:t>
            </a:r>
            <a:r>
              <a:rPr lang="es-ES" sz="1600" b="1" i="0" spc="-100" noProof="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s-ES" sz="1600" b="1" i="0" spc="-100" baseline="0" noProof="0" dirty="0">
                <a:solidFill>
                  <a:schemeClr val="accent1"/>
                </a:solidFill>
                <a:latin typeface="+mj-lt"/>
              </a:rPr>
              <a:t/>
            </a:r>
            <a:br>
              <a:rPr lang="es-ES" sz="1600" b="1" i="0" spc="-100" baseline="0" noProof="0" dirty="0">
                <a:solidFill>
                  <a:schemeClr val="accent1"/>
                </a:solidFill>
                <a:latin typeface="+mj-lt"/>
              </a:rPr>
            </a:br>
            <a:r>
              <a:rPr lang="es-ES" sz="1200" b="0" i="0" spc="14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=""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9" name="Rectángulo 28">
            <a:extLst>
              <a:ext uri="{FF2B5EF4-FFF2-40B4-BE49-F238E27FC236}">
                <a16:creationId xmlns="" xmlns:a16="http://schemas.microsoft.com/office/drawing/2014/main" id="{9B49670D-8F18-44A8-B217-67B412095C0D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cxnSp>
        <p:nvCxnSpPr>
          <p:cNvPr id="18" name="Conector recto 17">
            <a:extLst>
              <a:ext uri="{FF2B5EF4-FFF2-40B4-BE49-F238E27FC236}">
                <a16:creationId xmlns="" xmlns:a16="http://schemas.microsoft.com/office/drawing/2014/main" id="{030FA059-EC32-4FFF-9673-48849B2FA43A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6371351"/>
            <a:ext cx="1219199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6" r:id="rId5"/>
    <p:sldLayoutId id="2147483659" r:id="rId6"/>
    <p:sldLayoutId id="2147483660" r:id="rId7"/>
    <p:sldLayoutId id="2147483664" r:id="rId8"/>
    <p:sldLayoutId id="2147483650" r:id="rId9"/>
    <p:sldLayoutId id="2147483652" r:id="rId10"/>
    <p:sldLayoutId id="2147483656" r:id="rId11"/>
    <p:sldLayoutId id="2147483657" r:id="rId12"/>
    <p:sldLayoutId id="2147483654" r:id="rId13"/>
    <p:sldLayoutId id="2147483655" r:id="rId14"/>
    <p:sldLayoutId id="2147483667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posición de imagen 11">
            <a:extLst>
              <a:ext uri="{FF2B5EF4-FFF2-40B4-BE49-F238E27FC236}">
                <a16:creationId xmlns="" xmlns:a16="http://schemas.microsoft.com/office/drawing/2014/main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780588" cy="6791769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5617" y="2811053"/>
            <a:ext cx="10556383" cy="1261295"/>
          </a:xfrm>
        </p:spPr>
        <p:txBody>
          <a:bodyPr rtlCol="0"/>
          <a:lstStyle/>
          <a:p>
            <a:pPr rtl="0"/>
            <a:r>
              <a:rPr lang="es-ES" sz="5200" dirty="0" smtClean="0"/>
              <a:t>Pobreza y desempleo en el mundo.</a:t>
            </a:r>
            <a:endParaRPr lang="es-ES" sz="5200" dirty="0"/>
          </a:p>
        </p:txBody>
      </p:sp>
      <p:sp>
        <p:nvSpPr>
          <p:cNvPr id="4" name="Subtítulo 3">
            <a:extLst>
              <a:ext uri="{FF2B5EF4-FFF2-40B4-BE49-F238E27FC236}">
                <a16:creationId xmlns=""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5617" y="4072348"/>
            <a:ext cx="8144971" cy="580921"/>
          </a:xfrm>
        </p:spPr>
        <p:txBody>
          <a:bodyPr rtlCol="0"/>
          <a:lstStyle/>
          <a:p>
            <a:pPr rtl="0"/>
            <a:r>
              <a:rPr lang="es-ES" dirty="0" smtClean="0"/>
              <a:t>Tomás Roa, Joaquín Vilches, Bruno Martelli, Facundo Gómez y Paula Castro.</a:t>
            </a:r>
            <a:endParaRPr lang="es-ES" dirty="0"/>
          </a:p>
        </p:txBody>
      </p:sp>
      <p:sp>
        <p:nvSpPr>
          <p:cNvPr id="51" name="Cuadro de texto 50">
            <a:extLst>
              <a:ext uri="{FF2B5EF4-FFF2-40B4-BE49-F238E27FC236}">
                <a16:creationId xmlns="" xmlns:a16="http://schemas.microsoft.com/office/drawing/2014/main" id="{66C1DE0A-7865-466B-B5D7-781C92357026}"/>
              </a:ext>
            </a:extLst>
          </p:cNvPr>
          <p:cNvSpPr txBox="1"/>
          <p:nvPr/>
        </p:nvSpPr>
        <p:spPr>
          <a:xfrm>
            <a:off x="10284923" y="6413663"/>
            <a:ext cx="1402741" cy="286476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ctr" rtl="0">
              <a:lnSpc>
                <a:spcPts val="1000"/>
              </a:lnSpc>
            </a:pPr>
            <a:r>
              <a:rPr lang="es-ES" sz="2400" b="1" i="0" spc="-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s-ES" sz="2400" b="1" spc="-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Geografía</a:t>
            </a:r>
            <a:endParaRPr lang="es-ES" b="0" i="0" spc="14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99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603"/>
          <a:stretch/>
        </p:blipFill>
        <p:spPr>
          <a:xfrm>
            <a:off x="-13252" y="1"/>
            <a:ext cx="7007080" cy="6371350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7300" y="2152360"/>
            <a:ext cx="7864699" cy="1958400"/>
          </a:xfrm>
        </p:spPr>
        <p:txBody>
          <a:bodyPr rtlCol="0"/>
          <a:lstStyle/>
          <a:p>
            <a:r>
              <a:rPr lang="es-ES" sz="5200" dirty="0"/>
              <a:t>Actualidad de </a:t>
            </a:r>
            <a:r>
              <a:rPr lang="es-ES" sz="5200" dirty="0" smtClean="0"/>
              <a:t>desempleo.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7300" y="4110760"/>
            <a:ext cx="7864698" cy="1100565"/>
          </a:xfrm>
        </p:spPr>
        <p:txBody>
          <a:bodyPr rtlCol="0"/>
          <a:lstStyle/>
          <a:p>
            <a:r>
              <a:rPr lang="es-AR" dirty="0"/>
              <a:t>La presencia de un elevado desempleo es un problema tanto económico como </a:t>
            </a:r>
            <a:r>
              <a:rPr lang="es-AR" dirty="0" smtClean="0"/>
              <a:t>social.</a:t>
            </a:r>
            <a:endParaRPr lang="es-AR" dirty="0"/>
          </a:p>
          <a:p>
            <a:endParaRPr lang="es-A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10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44766" y="6371351"/>
            <a:ext cx="875764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16961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es-ES" noProof="0" smtClean="0"/>
              <a:t>Agregue un pie de página</a:t>
            </a:r>
            <a:endParaRPr lang="es-ES" noProof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11</a:t>
            </a:fld>
            <a:endParaRPr lang="es-ES" noProof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/>
          <a:srcRect l="14036" t="29636" r="35714" b="24824"/>
          <a:stretch>
            <a:fillRect/>
          </a:stretch>
        </p:blipFill>
        <p:spPr bwMode="auto">
          <a:xfrm>
            <a:off x="992775" y="404948"/>
            <a:ext cx="10484227" cy="534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es-ES" noProof="0" smtClean="0"/>
              <a:t>Agregue un pie de página</a:t>
            </a:r>
            <a:endParaRPr lang="es-ES" noProof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12</a:t>
            </a:fld>
            <a:endParaRPr lang="es-ES" noProof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/>
          <a:srcRect l="5036" t="14583" r="36571" b="8627"/>
          <a:stretch>
            <a:fillRect/>
          </a:stretch>
        </p:blipFill>
        <p:spPr bwMode="auto">
          <a:xfrm>
            <a:off x="2246811" y="352697"/>
            <a:ext cx="7981406" cy="590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39"/>
          <a:stretch/>
        </p:blipFill>
        <p:spPr>
          <a:xfrm>
            <a:off x="-12879" y="0"/>
            <a:ext cx="9793467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7910" y="2152360"/>
            <a:ext cx="7504090" cy="1958400"/>
          </a:xfrm>
        </p:spPr>
        <p:txBody>
          <a:bodyPr rtlCol="0"/>
          <a:lstStyle/>
          <a:p>
            <a:r>
              <a:rPr lang="es-AR" sz="4000" dirty="0"/>
              <a:t>Entre mujeres y hombres, sigue habiendo grandes diferencias de participación en el mercado de trabajo</a:t>
            </a:r>
            <a:endParaRPr lang="es-ES" sz="40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910" y="4110760"/>
            <a:ext cx="7504090" cy="1100565"/>
          </a:xfrm>
        </p:spPr>
        <p:txBody>
          <a:bodyPr rtlCol="0"/>
          <a:lstStyle/>
          <a:p>
            <a:r>
              <a:rPr lang="es-AR" dirty="0"/>
              <a:t>Encontrar trabajo es mucho más difícil para la mujer que para el hombre en todo el mundo.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13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19008" y="6371351"/>
            <a:ext cx="940158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3701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557026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0332" y="2152360"/>
            <a:ext cx="7761668" cy="1958400"/>
          </a:xfrm>
        </p:spPr>
        <p:txBody>
          <a:bodyPr rtlCol="0"/>
          <a:lstStyle/>
          <a:p>
            <a:r>
              <a:rPr lang="es-AR" sz="4000" dirty="0"/>
              <a:t>La presión para adaptarse a los </a:t>
            </a:r>
            <a:r>
              <a:rPr lang="es-AR" sz="4000" dirty="0" smtClean="0"/>
              <a:t>roles.</a:t>
            </a:r>
            <a:endParaRPr lang="es-ES" sz="40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0332" y="4110760"/>
            <a:ext cx="7761668" cy="1100565"/>
          </a:xfrm>
        </p:spPr>
        <p:txBody>
          <a:bodyPr rtlCol="0"/>
          <a:lstStyle/>
          <a:p>
            <a:r>
              <a:rPr lang="es-AR" dirty="0"/>
              <a:t>Todavía hay muchas personas que consideran inaceptable que la mujer tenga un trabajo remunerado fuera del </a:t>
            </a:r>
            <a:r>
              <a:rPr lang="es-AR" dirty="0" smtClean="0"/>
              <a:t>hogar.</a:t>
            </a:r>
            <a:endParaRPr lang="es-A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14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19008" y="6371351"/>
            <a:ext cx="940158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057648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Marcador de posición de imagen 31" descr="manos aplaudiendo">
            <a:extLst>
              <a:ext uri="{FF2B5EF4-FFF2-40B4-BE49-F238E27FC236}">
                <a16:creationId xmlns="" xmlns:a16="http://schemas.microsoft.com/office/drawing/2014/main" id="{AAB6EE12-FEF8-FB41-A909-0DA61D7725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Título 13">
            <a:extLst>
              <a:ext uri="{FF2B5EF4-FFF2-40B4-BE49-F238E27FC236}">
                <a16:creationId xmlns="" xmlns:a16="http://schemas.microsoft.com/office/drawing/2014/main" id="{6C38D7A9-9299-4108-BB08-026F4B9CAE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s-ES" sz="5200" dirty="0" smtClean="0"/>
              <a:t>¡Gracias!</a:t>
            </a:r>
            <a:endParaRPr lang="es-ES" sz="5200" dirty="0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0828E04-9C2A-4859-8050-C2DF67A24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09115" y="3930350"/>
            <a:ext cx="7763437" cy="306844"/>
          </a:xfrm>
        </p:spPr>
        <p:txBody>
          <a:bodyPr rtlCol="0"/>
          <a:lstStyle/>
          <a:p>
            <a:r>
              <a:rPr lang="es-AR" sz="1800" dirty="0"/>
              <a:t>Tomás Roa, Joaquín Vilches, Bruno Martelli, Facundo Gómez y Paula </a:t>
            </a:r>
            <a:r>
              <a:rPr lang="es-AR" sz="1800" dirty="0" smtClean="0"/>
              <a:t>Castro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1265965-2271-4C1C-BD0A-6F85F80FF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r>
              <a:rPr lang="es-ES" sz="1800" dirty="0"/>
              <a:t>Prof.: Alicia </a:t>
            </a:r>
            <a:r>
              <a:rPr lang="es-ES" sz="1800" dirty="0" err="1" smtClean="0"/>
              <a:t>Pissinatto</a:t>
            </a:r>
            <a:endParaRPr lang="es-ES" sz="1800" dirty="0"/>
          </a:p>
        </p:txBody>
      </p:sp>
      <p:sp>
        <p:nvSpPr>
          <p:cNvPr id="6" name="Marcador de texto 5">
            <a:extLst>
              <a:ext uri="{FF2B5EF4-FFF2-40B4-BE49-F238E27FC236}">
                <a16:creationId xmlns="" xmlns:a16="http://schemas.microsoft.com/office/drawing/2014/main" id="{50A3BCC3-A277-4C0B-9EBA-EB53990D8EB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es-ES" sz="1800" dirty="0" smtClean="0"/>
              <a:t>Geografía.</a:t>
            </a:r>
            <a:endParaRPr lang="es-ES" sz="1800" dirty="0"/>
          </a:p>
        </p:txBody>
      </p:sp>
      <p:sp>
        <p:nvSpPr>
          <p:cNvPr id="16" name="Marcador de texto 15">
            <a:extLst>
              <a:ext uri="{FF2B5EF4-FFF2-40B4-BE49-F238E27FC236}">
                <a16:creationId xmlns="" xmlns:a16="http://schemas.microsoft.com/office/drawing/2014/main" id="{FD8A1232-50A8-4535-AAF9-7F4180EAA0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es-ES" sz="1800" dirty="0" smtClean="0"/>
              <a:t>Miércoles 9 de Septiembre.</a:t>
            </a:r>
            <a:endParaRPr lang="es-ES" sz="1800" dirty="0"/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="" xmlns:a16="http://schemas.microsoft.com/office/drawing/2014/main" id="{91814EC9-246A-4C6E-941E-5774FE72F0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15</a:t>
            </a:fld>
            <a:endParaRPr lang="es-ES" dirty="0"/>
          </a:p>
        </p:txBody>
      </p:sp>
      <p:sp>
        <p:nvSpPr>
          <p:cNvPr id="2" name="Rectángulo 1"/>
          <p:cNvSpPr/>
          <p:nvPr/>
        </p:nvSpPr>
        <p:spPr>
          <a:xfrm>
            <a:off x="10431887" y="6371351"/>
            <a:ext cx="936655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15367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062"/>
          <a:stretch/>
        </p:blipFill>
        <p:spPr>
          <a:xfrm>
            <a:off x="3052293" y="0"/>
            <a:ext cx="9139707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00" y="2156226"/>
            <a:ext cx="4903599" cy="1958400"/>
          </a:xfrm>
        </p:spPr>
        <p:txBody>
          <a:bodyPr rtlCol="0"/>
          <a:lstStyle/>
          <a:p>
            <a:r>
              <a:rPr lang="es-ES" sz="5200" dirty="0" smtClean="0"/>
              <a:t>Pobreza.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4902200" cy="1100565"/>
          </a:xfrm>
        </p:spPr>
        <p:txBody>
          <a:bodyPr rtlCol="0"/>
          <a:lstStyle/>
          <a:p>
            <a:r>
              <a:rPr lang="es-AR" dirty="0"/>
              <a:t>Las causas de la pobreza en el mundo son muchas y muy </a:t>
            </a:r>
            <a:r>
              <a:rPr lang="es-AR" dirty="0" smtClean="0"/>
              <a:t>diversas.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2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328856" y="6371351"/>
            <a:ext cx="1056068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1176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814301" cy="6371350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7300" y="2152360"/>
            <a:ext cx="7864699" cy="1958400"/>
          </a:xfrm>
        </p:spPr>
        <p:txBody>
          <a:bodyPr rtlCol="0"/>
          <a:lstStyle/>
          <a:p>
            <a:r>
              <a:rPr lang="es-AR" sz="5200" dirty="0"/>
              <a:t>Las causas de la pobreza y los factores que la </a:t>
            </a:r>
            <a:r>
              <a:rPr lang="es-AR" sz="5200" dirty="0" smtClean="0"/>
              <a:t>perpetúan.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7300" y="4110760"/>
            <a:ext cx="7864698" cy="1100565"/>
          </a:xfrm>
        </p:spPr>
        <p:txBody>
          <a:bodyPr rtlCol="0"/>
          <a:lstStyle/>
          <a:p>
            <a:r>
              <a:rPr lang="es-AR" dirty="0"/>
              <a:t>Para encontrar las causas que la provocan hay que remontarse siglos </a:t>
            </a:r>
            <a:r>
              <a:rPr lang="es-AR" dirty="0" smtClean="0"/>
              <a:t>atrás.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3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212946" y="6371351"/>
            <a:ext cx="1197736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251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814301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52360"/>
            <a:ext cx="6800045" cy="1958400"/>
          </a:xfrm>
        </p:spPr>
        <p:txBody>
          <a:bodyPr rtlCol="0"/>
          <a:lstStyle/>
          <a:p>
            <a:r>
              <a:rPr lang="es-AR" sz="5200" dirty="0"/>
              <a:t>Las principales causas de pobreza en el </a:t>
            </a:r>
            <a:r>
              <a:rPr lang="es-AR" sz="5200" dirty="0" smtClean="0"/>
              <a:t>mundo.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6800045" cy="1100565"/>
          </a:xfrm>
        </p:spPr>
        <p:txBody>
          <a:bodyPr rtlCol="0"/>
          <a:lstStyle/>
          <a:p>
            <a:r>
              <a:rPr lang="es-AR" dirty="0"/>
              <a:t>En la actualidad muchas de las causas de la pobreza son las históricamente heredadas, agravadas además por el paso del </a:t>
            </a:r>
            <a:r>
              <a:rPr lang="es-AR" dirty="0" smtClean="0"/>
              <a:t>tiempo.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4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06130" y="6371351"/>
            <a:ext cx="1043188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0330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rtl="0"/>
            <a:r>
              <a:rPr lang="es-ES" noProof="0" smtClean="0"/>
              <a:t>Agregue un pie de página</a:t>
            </a:r>
            <a:endParaRPr lang="es-ES" noProof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rtl="0"/>
            <a:fld id="{19B51A1E-902D-48AF-9020-955120F399B6}" type="slidenum">
              <a:rPr lang="es-ES" noProof="0" smtClean="0"/>
              <a:pPr rtl="0"/>
              <a:t>5</a:t>
            </a:fld>
            <a:endParaRPr lang="es-ES" noProof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/>
          <a:srcRect l="20786" t="17441" r="31000" b="22537"/>
          <a:stretch>
            <a:fillRect/>
          </a:stretch>
        </p:blipFill>
        <p:spPr bwMode="auto">
          <a:xfrm>
            <a:off x="1240971" y="209006"/>
            <a:ext cx="9052560" cy="633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71574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1955" y="2152360"/>
            <a:ext cx="6800045" cy="1958400"/>
          </a:xfrm>
        </p:spPr>
        <p:txBody>
          <a:bodyPr rtlCol="0"/>
          <a:lstStyle/>
          <a:p>
            <a:r>
              <a:rPr lang="es-ES" sz="5200" dirty="0" smtClean="0"/>
              <a:t>Una cuestión social.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1955" y="4110760"/>
            <a:ext cx="6800045" cy="1100565"/>
          </a:xfrm>
        </p:spPr>
        <p:txBody>
          <a:bodyPr rtlCol="0"/>
          <a:lstStyle/>
          <a:p>
            <a:r>
              <a:rPr lang="es-AR" dirty="0"/>
              <a:t>Los hábitos y acciones de nuestro día a día también pueden contribuir a agrandar las desigualdades.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6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70524" y="6371351"/>
            <a:ext cx="888642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98370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814301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152360"/>
            <a:ext cx="8487176" cy="1958400"/>
          </a:xfrm>
        </p:spPr>
        <p:txBody>
          <a:bodyPr rtlCol="0"/>
          <a:lstStyle/>
          <a:p>
            <a:r>
              <a:rPr lang="es-ES" sz="5200" dirty="0" smtClean="0"/>
              <a:t>Desempleo.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4110760"/>
            <a:ext cx="8487176" cy="1100565"/>
          </a:xfrm>
        </p:spPr>
        <p:txBody>
          <a:bodyPr rtlCol="0"/>
          <a:lstStyle/>
          <a:p>
            <a:r>
              <a:rPr lang="es-AR" dirty="0"/>
              <a:t>El desempleo se define como la situación en la que se encuentran las personas que teniendo edad, capacidad y deseo de trabajar no ocupan ni pueden conseguir un puesto de trabajo.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7</a:t>
            </a:fld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10393251" y="6371351"/>
            <a:ext cx="1004552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6736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53" r="6985"/>
          <a:stretch/>
        </p:blipFill>
        <p:spPr>
          <a:xfrm>
            <a:off x="0" y="0"/>
            <a:ext cx="9131121" cy="6371351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5487" y="2152360"/>
            <a:ext cx="7246512" cy="1958400"/>
          </a:xfrm>
        </p:spPr>
        <p:txBody>
          <a:bodyPr rtlCol="0"/>
          <a:lstStyle/>
          <a:p>
            <a:r>
              <a:rPr lang="es-ES" sz="5200" dirty="0"/>
              <a:t>Tipos de </a:t>
            </a:r>
            <a:r>
              <a:rPr lang="es-ES" sz="5200" dirty="0" smtClean="0"/>
              <a:t>desempleo.</a:t>
            </a:r>
            <a:endParaRPr lang="es-ES" sz="5200" dirty="0"/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45487" y="4110760"/>
            <a:ext cx="7246512" cy="1100565"/>
          </a:xfrm>
        </p:spPr>
        <p:txBody>
          <a:bodyPr rtlCol="0"/>
          <a:lstStyle/>
          <a:p>
            <a:r>
              <a:rPr lang="es-ES" dirty="0" smtClean="0"/>
              <a:t>Hay una amplia variedad de desempleo, pueden ser: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8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31887" y="6371351"/>
            <a:ext cx="875764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926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>
            <a:extLst>
              <a:ext uri="{FF2B5EF4-FFF2-40B4-BE49-F238E27FC236}">
                <a16:creationId xmlns="" xmlns:a16="http://schemas.microsoft.com/office/drawing/2014/main" id="{35E3CE9E-B03C-CB4B-A83A-D3265C7A05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814301" cy="6371350"/>
          </a:xfrm>
        </p:spPr>
      </p:pic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52360"/>
            <a:ext cx="6362163" cy="1958400"/>
          </a:xfrm>
        </p:spPr>
        <p:txBody>
          <a:bodyPr rtlCol="0"/>
          <a:lstStyle/>
          <a:p>
            <a:r>
              <a:rPr lang="es-ES" sz="5200" dirty="0"/>
              <a:t>Efectos del desempleo.</a:t>
            </a:r>
          </a:p>
        </p:txBody>
      </p:sp>
      <p:sp>
        <p:nvSpPr>
          <p:cNvPr id="10" name="Marcador de texto 9">
            <a:extLst>
              <a:ext uri="{FF2B5EF4-FFF2-40B4-BE49-F238E27FC236}">
                <a16:creationId xmlns=""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6362163" cy="1100565"/>
          </a:xfrm>
        </p:spPr>
        <p:txBody>
          <a:bodyPr rtlCol="0"/>
          <a:lstStyle/>
          <a:p>
            <a:r>
              <a:rPr lang="es-AR" dirty="0"/>
              <a:t>La presencia de un elevado desempleo es un problema tanto económico como </a:t>
            </a:r>
            <a:r>
              <a:rPr lang="es-AR" dirty="0" smtClean="0"/>
              <a:t>socia</a:t>
            </a:r>
            <a:r>
              <a:rPr lang="es-ES" dirty="0"/>
              <a:t>.</a:t>
            </a:r>
            <a:endParaRPr lang="es-AR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6964141-6F81-4947-A236-746D94ED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s-ES" smtClean="0"/>
              <a:pPr rtl="0"/>
              <a:t>9</a:t>
            </a:fld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10431887" y="6371351"/>
            <a:ext cx="927279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9799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_19716750_TF16411250.potx" id="{EC119539-042E-42FB-99A7-818D6F707D97}" vid="{2C342CDD-8033-4EFC-A050-FD44D51CF9E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2218FC-8412-44B9-9E82-D51F1F531141}">
  <ds:schemaRefs>
    <ds:schemaRef ds:uri="http://purl.org/dc/dcmitype/"/>
    <ds:schemaRef ds:uri="http://schemas.microsoft.com/office/2006/documentManagement/types"/>
    <ds:schemaRef ds:uri="fb0879af-3eba-417a-a55a-ffe6dcd6ca77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6dc4bcd6-49db-4c07-9060-8acfc67cef9f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64A4C9D-F801-4923-BC6D-E0006F5123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negocios atractiva</Template>
  <TotalTime>0</TotalTime>
  <Words>332</Words>
  <Application>Microsoft Office PowerPoint</Application>
  <PresentationFormat>Personalizado</PresentationFormat>
  <Paragraphs>57</Paragraphs>
  <Slides>15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Pobreza y desempleo en el mundo.</vt:lpstr>
      <vt:lpstr>Pobreza.</vt:lpstr>
      <vt:lpstr>Las causas de la pobreza y los factores que la perpetúan.</vt:lpstr>
      <vt:lpstr>Las principales causas de pobreza en el mundo.</vt:lpstr>
      <vt:lpstr>Diapositiva 5</vt:lpstr>
      <vt:lpstr>Una cuestión social.</vt:lpstr>
      <vt:lpstr>Desempleo.</vt:lpstr>
      <vt:lpstr>Tipos de desempleo.</vt:lpstr>
      <vt:lpstr>Efectos del desempleo.</vt:lpstr>
      <vt:lpstr>Actualidad de desempleo.</vt:lpstr>
      <vt:lpstr>Diapositiva 11</vt:lpstr>
      <vt:lpstr>Diapositiva 12</vt:lpstr>
      <vt:lpstr>Entre mujeres y hombres, sigue habiendo grandes diferencias de participación en el mercado de trabajo</vt:lpstr>
      <vt:lpstr>La presión para adaptarse a los roles.</vt:lpstr>
      <vt:lpstr>¡Gracias!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2020-09-07T21:26:18Z</dcterms:created>
  <dcterms:modified xsi:type="dcterms:W3CDTF">2020-09-09T02:05:23Z</dcterms:modified>
</cp:coreProperties>
</file>